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4"/>
  </p:notesMasterIdLst>
  <p:sldIdLst>
    <p:sldId id="350" r:id="rId4"/>
    <p:sldId id="347" r:id="rId5"/>
    <p:sldId id="352" r:id="rId6"/>
    <p:sldId id="353" r:id="rId7"/>
    <p:sldId id="354" r:id="rId8"/>
    <p:sldId id="355" r:id="rId9"/>
    <p:sldId id="356" r:id="rId10"/>
    <p:sldId id="349" r:id="rId11"/>
    <p:sldId id="357" r:id="rId12"/>
    <p:sldId id="351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语文园地七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一、读一读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连一连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蝗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羊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虫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195691" y="2338929"/>
            <a:ext cx="1779080" cy="11989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5906234" y="2338929"/>
            <a:ext cx="3303080" cy="138398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>
            <a:off x="3113314" y="2338929"/>
            <a:ext cx="4316920" cy="11989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7151914" y="2338929"/>
            <a:ext cx="1856749" cy="11989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53490"/>
            <a:ext cx="737734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二、用部首查字法查下面的字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并</a:t>
            </a:r>
            <a:r>
              <a:rPr lang="zh-CN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填一填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228821660"/>
              </p:ext>
            </p:extLst>
          </p:nvPr>
        </p:nvGraphicFramePr>
        <p:xfrm>
          <a:off x="692150" y="1236754"/>
          <a:ext cx="10807700" cy="1950720"/>
        </p:xfrm>
        <a:graphic>
          <a:graphicData uri="http://schemas.openxmlformats.org/drawingml/2006/table">
            <a:tbl>
              <a:tblPr firstRow="1" firstCol="1" bandRow="1"/>
              <a:tblGrid>
                <a:gridCol w="2161540"/>
                <a:gridCol w="2161540"/>
                <a:gridCol w="2161540"/>
                <a:gridCol w="2161540"/>
                <a:gridCol w="216154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要查的字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部首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除去部首有几画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读音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组词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库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丸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楷体_GBK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403320" y="2101305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广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558691" y="2177505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799201" y="2096560"/>
            <a:ext cx="731290" cy="6406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kù 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891206" y="2123265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车库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403320" y="260204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丿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558691" y="2678248"/>
            <a:ext cx="389850" cy="6412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799201" y="2597303"/>
            <a:ext cx="936475" cy="6406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wán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9891206" y="2624008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丸子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64476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692150" y="808856"/>
                <a:ext cx="10807700" cy="316080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3200">
                    <a:solidFill>
                      <a:srgbClr val="000000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三、选字填空</a:t>
                </a:r>
                <a:r>
                  <a:rPr lang="en-US" altLang="zh-CN" sz="3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(</a:t>
                </a:r>
                <a:r>
                  <a:rPr lang="zh-CN" altLang="zh-CN" sz="32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cs typeface="Times New Roman" panose="02020603050405020304" pitchFamily="18" charset="0"/>
                  </a:rPr>
                  <a:t>填序号</a:t>
                </a:r>
                <a:r>
                  <a:rPr lang="en-US" altLang="zh-CN" sz="3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)</a:t>
                </a:r>
                <a:endParaRPr lang="zh-CN" altLang="zh-CN" sz="3200">
                  <a:solidFill>
                    <a:srgbClr val="000000"/>
                  </a:solidFill>
                  <a:effectLst/>
                  <a:latin typeface="NEU-BZ-S92"/>
                  <a:ea typeface="方正楷体_GBK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zh-CN" altLang="zh-CN" sz="3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①</a:t>
                </a:r>
                <a:r>
                  <a:rPr lang="zh-CN" altLang="zh-CN" sz="3200"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土</a:t>
                </a:r>
                <a:r>
                  <a:rPr lang="zh-CN" altLang="zh-CN" sz="3200"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3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②</a:t>
                </a:r>
                <a:r>
                  <a:rPr lang="zh-CN" altLang="zh-CN" sz="3200"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士</a:t>
                </a:r>
                <a:r>
                  <a:rPr lang="en-US" altLang="zh-CN" sz="3200"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</a:rPr>
                  <a:t/>
                </a:r>
                <a:br>
                  <a:rPr lang="en-US" altLang="zh-CN" sz="3200"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</a:rPr>
                </a:b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zh-CN" altLang="zh-CN" sz="3200" i="1"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plcHide m:val="on"/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zh-CN" altLang="zh-CN" sz="3200" i="1">
                                <a:effectLst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nor/>
                                </m:rPr>
                                <a:rPr lang="en-US" altLang="zh-CN" sz="3200"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</a:rPr>
                                <m:t>)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地</m:t>
                              </m:r>
                            </m:e>
                          </m:mr>
                          <m:mr>
                            <m:e>
                              <m:r>
                                <m:rPr>
                                  <m:nor/>
                                </m:rPr>
                                <a:rPr lang="zh-CN" altLang="zh-CN" sz="3200"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战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</a:rPr>
                                <m:t>(</m:t>
                              </m:r>
                              <m:r>
                                <m:rPr>
                                  <m:nor/>
                                </m:rPr>
                                <a:rPr lang="zh-CN" altLang="zh-CN" sz="3200"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  <a:cs typeface="Times New Roman" panose="02020603050405020304" pitchFamily="18" charset="0"/>
                                </a:rPr>
                                <m:t>　　</m:t>
                              </m:r>
                              <m:r>
                                <m:rPr>
                                  <m:nor/>
                                </m:rPr>
                                <a:rPr lang="en-US" altLang="zh-CN" sz="3200">
                                  <a:effectLst/>
                                  <a:latin typeface="Times New Roman" panose="02020603050405020304" pitchFamily="18" charset="0"/>
                                  <a:ea typeface="楷体" panose="02010609060101010101" pitchFamily="49" charset="-122"/>
                                </a:rPr>
                                <m:t>)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zh-CN" altLang="zh-CN" sz="3200"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endParaRPr lang="zh-CN" altLang="en-US" sz="3200"/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150" y="808856"/>
                <a:ext cx="10807700" cy="3160802"/>
              </a:xfrm>
              <a:prstGeom prst="rect">
                <a:avLst/>
              </a:prstGeom>
              <a:blipFill rotWithShape="0">
                <a:blip r:embed="rId2"/>
                <a:stretch>
                  <a:fillRect l="-1467" t="-115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>
                <a:spLocks noChangeAspect="1"/>
              </p:cNvSpPr>
              <p:nvPr/>
            </p:nvSpPr>
            <p:spPr>
              <a:xfrm>
                <a:off x="5682343" y="1399787"/>
                <a:ext cx="3128736" cy="25698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sz="32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①</a:t>
                </a:r>
                <a:r>
                  <a:rPr lang="zh-CN" altLang="zh-CN" sz="3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今</a:t>
                </a:r>
                <a:r>
                  <a:rPr lang="zh-CN" altLang="zh-CN" sz="320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黑体" panose="02010609060101010101" pitchFamily="49" charset="-122"/>
                    <a:cs typeface="Times New Roman" panose="02020603050405020304" pitchFamily="18" charset="0"/>
                  </a:rPr>
                  <a:t>　</a:t>
                </a:r>
                <a:r>
                  <a:rPr lang="zh-CN" altLang="zh-CN" sz="320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②</a:t>
                </a:r>
                <a:r>
                  <a:rPr lang="zh-CN" altLang="zh-CN" sz="3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令</a:t>
                </a:r>
                <a:r>
                  <a:rPr lang="en-US" altLang="zh-CN" sz="3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/>
                </a:r>
                <a:br>
                  <a:rPr lang="en-US" altLang="zh-CN" sz="3200"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zh-CN" altLang="zh-CN" sz="32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m>
                            <m:mPr>
                              <m:plcHide m:val="on"/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zh-CN" altLang="zh-CN" sz="3200" i="1">
                                  <a:solidFill>
                                    <a:srgbClr val="000000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en-US" altLang="zh-CN" sz="3200">
                                    <a:solidFill>
                                      <a:srgbClr val="000000"/>
                                    </a:solidFill>
                                    <a:effectLst/>
                                    <a:latin typeface="Times New Roman" panose="02020603050405020304" pitchFamily="18" charset="0"/>
                                    <a:ea typeface="楷体" panose="02010609060101010101" pitchFamily="49" charset="-122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sz="3200">
                                    <a:solidFill>
                                      <a:srgbClr val="000000"/>
                                    </a:solidFill>
                                    <a:effectLst/>
                                    <a:latin typeface="Times New Roman" panose="02020603050405020304" pitchFamily="18" charset="0"/>
                                    <a:ea typeface="楷体" panose="02010609060101010101" pitchFamily="49" charset="-122"/>
                                    <a:cs typeface="Times New Roman" panose="02020603050405020304" pitchFamily="18" charset="0"/>
                                  </a:rPr>
                                  <m:t>　　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3200">
                                    <a:solidFill>
                                      <a:srgbClr val="000000"/>
                                    </a:solidFill>
                                    <a:effectLst/>
                                    <a:latin typeface="Times New Roman" panose="02020603050405020304" pitchFamily="18" charset="0"/>
                                    <a:ea typeface="楷体" panose="02010609060101010101" pitchFamily="49" charset="-122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sz="3200">
                                    <a:solidFill>
                                      <a:srgbClr val="000000"/>
                                    </a:solidFill>
                                    <a:effectLst/>
                                    <a:latin typeface="Times New Roman" panose="02020603050405020304" pitchFamily="18" charset="0"/>
                                    <a:ea typeface="楷体" panose="02010609060101010101" pitchFamily="49" charset="-122"/>
                                    <a:cs typeface="Times New Roman" panose="02020603050405020304" pitchFamily="18" charset="0"/>
                                  </a:rPr>
                                  <m:t>天</m:t>
                                </m:r>
                              </m:e>
                            </m:mr>
                            <m:mr>
                              <m:e>
                                <m:r>
                                  <m:rPr>
                                    <m:nor/>
                                  </m:rPr>
                                  <a:rPr lang="zh-CN" altLang="zh-CN" sz="3200">
                                    <a:solidFill>
                                      <a:srgbClr val="000000"/>
                                    </a:solidFill>
                                    <a:effectLst/>
                                    <a:latin typeface="Times New Roman" panose="02020603050405020304" pitchFamily="18" charset="0"/>
                                    <a:ea typeface="楷体" panose="02010609060101010101" pitchFamily="49" charset="-122"/>
                                    <a:cs typeface="Times New Roman" panose="02020603050405020304" pitchFamily="18" charset="0"/>
                                  </a:rPr>
                                  <m:t>口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3200">
                                    <a:solidFill>
                                      <a:srgbClr val="000000"/>
                                    </a:solidFill>
                                    <a:effectLst/>
                                    <a:latin typeface="Times New Roman" panose="02020603050405020304" pitchFamily="18" charset="0"/>
                                    <a:ea typeface="楷体" panose="02010609060101010101" pitchFamily="49" charset="-122"/>
                                    <a:cs typeface="Times New Roman" panose="02020603050405020304" pitchFamily="18" charset="0"/>
                                  </a:rPr>
                                  <m:t>(</m:t>
                                </m:r>
                                <m:r>
                                  <m:rPr>
                                    <m:nor/>
                                  </m:rPr>
                                  <a:rPr lang="zh-CN" altLang="zh-CN" sz="3200">
                                    <a:solidFill>
                                      <a:srgbClr val="000000"/>
                                    </a:solidFill>
                                    <a:effectLst/>
                                    <a:latin typeface="Times New Roman" panose="02020603050405020304" pitchFamily="18" charset="0"/>
                                    <a:ea typeface="楷体" panose="02010609060101010101" pitchFamily="49" charset="-122"/>
                                    <a:cs typeface="Times New Roman" panose="02020603050405020304" pitchFamily="18" charset="0"/>
                                  </a:rPr>
                                  <m:t>　　</m:t>
                                </m:r>
                                <m:r>
                                  <m:rPr>
                                    <m:nor/>
                                  </m:rPr>
                                  <a:rPr lang="en-US" altLang="zh-CN" sz="3200">
                                    <a:solidFill>
                                      <a:srgbClr val="000000"/>
                                    </a:solidFill>
                                    <a:effectLst/>
                                    <a:latin typeface="Times New Roman" panose="02020603050405020304" pitchFamily="18" charset="0"/>
                                    <a:ea typeface="楷体" panose="02010609060101010101" pitchFamily="49" charset="-122"/>
                                    <a:cs typeface="Times New Roman" panose="02020603050405020304" pitchFamily="18" charset="0"/>
                                  </a:rPr>
                                  <m:t>)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zh-CN" altLang="zh-CN" sz="3200">
                  <a:solidFill>
                    <a:srgbClr val="000000"/>
                  </a:solidFill>
                  <a:effectLst/>
                  <a:latin typeface="NEU-BZ-S92"/>
                  <a:ea typeface="方正楷体_GBK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2343" y="1399787"/>
                <a:ext cx="3128736" cy="2569871"/>
              </a:xfrm>
              <a:prstGeom prst="rect">
                <a:avLst/>
              </a:prstGeom>
              <a:blipFill rotWithShape="0">
                <a:blip r:embed="rId3"/>
                <a:stretch>
                  <a:fillRect l="-4873" t="-23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矩形 3"/>
          <p:cNvSpPr>
            <a:spLocks noChangeAspect="1"/>
          </p:cNvSpPr>
          <p:nvPr/>
        </p:nvSpPr>
        <p:spPr>
          <a:xfrm>
            <a:off x="1291492" y="254761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672492" y="318356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60202" y="254761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236377" y="318356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618163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78426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四、写出同音字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【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yǐ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后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经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【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zuò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】</a:t>
            </a:r>
            <a:r>
              <a:rPr lang="en-US" altLang="zh-CN" sz="3200" smtClean="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家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业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165320" y="179301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897634" y="179301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已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945634" y="1783575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以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123311" y="238749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855625" y="238749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587939" y="238749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作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7724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91642"/>
            <a:ext cx="10807700" cy="41815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五、根据要求完成练习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雷鸣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雾散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微风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交加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补全词语。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天空中划过一道闪电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不久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又传来轰隆隆的雷声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好像有人在击鼓一样。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这一句描述的景象对应的词语是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401882" y="1309804"/>
            <a:ext cx="1723549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       闪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096000" y="1309803"/>
            <a:ext cx="162095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      开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111614" y="1927966"/>
            <a:ext cx="192873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习         习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595043" y="1927964"/>
            <a:ext cx="1723549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       雨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193808" y="357170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716713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56333"/>
            <a:ext cx="10807700" cy="29996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六、把事物当作人来写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句子就变得更加生动有趣了。请你照样子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把下面的句子补充完整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调皮的风拿了我的手绢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擦过了汗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扔到地上。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小鸟在枝头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非常开心。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蘑菇从地里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038753" y="2298079"/>
            <a:ext cx="305724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叽叽喳喳地唱歌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321781" y="2913075"/>
            <a:ext cx="2646878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悄悄探出头来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256949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88916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七、阅读古诗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夜宿山寺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李白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危楼高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手可摘星辰。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不敢高声语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恐惊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把古诗补充完整。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949865" y="2334586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百尺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447163" y="4068099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天上人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47264"/>
            <a:ext cx="10807700" cy="24087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诗中第一个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第二个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说话的声音大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高度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等级在上的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诗人为什么不敢大声说话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画出相应的诗句。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697534" y="114726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0530791" y="114726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2150" y="3556000"/>
            <a:ext cx="274947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恐惊天上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778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734</TotalTime>
  <Words>203</Words>
  <Application>Microsoft Office PowerPoint</Application>
  <PresentationFormat>宽屏</PresentationFormat>
  <Paragraphs>81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10</vt:i4>
      </vt:variant>
    </vt:vector>
  </HeadingPairs>
  <TitlesOfParts>
    <vt:vector size="27" baseType="lpstr">
      <vt:lpstr>NEU-BZ-S92</vt:lpstr>
      <vt:lpstr>方正楷体_GBK</vt:lpstr>
      <vt:lpstr>方正宋黑_GBK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Cambria Math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2025-08-29T05:46:55Z</dcterms:modified>
</cp:coreProperties>
</file>